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200" d="100"/>
          <a:sy n="200" d="100"/>
        </p:scale>
        <p:origin x="-9052" y="-3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880D465-92C3-4519-908E-4A3D4D8B9207}" type="datetimeFigureOut">
              <a:rPr lang="en-US" smtClean="0"/>
              <a:t>6/24/2019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DC6E2FD-8233-4755-BD66-DDD88181F222}"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34283187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80D465-92C3-4519-908E-4A3D4D8B9207}" type="datetimeFigureOut">
              <a:rPr lang="en-US" smtClean="0"/>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6E2FD-8233-4755-BD66-DDD88181F222}" type="slidenum">
              <a:rPr lang="en-US" smtClean="0"/>
              <a:t>‹#›</a:t>
            </a:fld>
            <a:endParaRPr lang="en-US"/>
          </a:p>
        </p:txBody>
      </p:sp>
    </p:spTree>
    <p:extLst>
      <p:ext uri="{BB962C8B-B14F-4D97-AF65-F5344CB8AC3E}">
        <p14:creationId xmlns:p14="http://schemas.microsoft.com/office/powerpoint/2010/main" val="3452521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80D465-92C3-4519-908E-4A3D4D8B9207}" type="datetimeFigureOut">
              <a:rPr lang="en-US" smtClean="0"/>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6E2FD-8233-4755-BD66-DDD88181F222}" type="slidenum">
              <a:rPr lang="en-US" smtClean="0"/>
              <a:t>‹#›</a:t>
            </a:fld>
            <a:endParaRPr lang="en-US"/>
          </a:p>
        </p:txBody>
      </p:sp>
    </p:spTree>
    <p:extLst>
      <p:ext uri="{BB962C8B-B14F-4D97-AF65-F5344CB8AC3E}">
        <p14:creationId xmlns:p14="http://schemas.microsoft.com/office/powerpoint/2010/main" val="77444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80D465-92C3-4519-908E-4A3D4D8B9207}" type="datetimeFigureOut">
              <a:rPr lang="en-US" smtClean="0"/>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6E2FD-8233-4755-BD66-DDD88181F222}" type="slidenum">
              <a:rPr lang="en-US" smtClean="0"/>
              <a:t>‹#›</a:t>
            </a:fld>
            <a:endParaRPr lang="en-US"/>
          </a:p>
        </p:txBody>
      </p:sp>
    </p:spTree>
    <p:extLst>
      <p:ext uri="{BB962C8B-B14F-4D97-AF65-F5344CB8AC3E}">
        <p14:creationId xmlns:p14="http://schemas.microsoft.com/office/powerpoint/2010/main" val="1981644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880D465-92C3-4519-908E-4A3D4D8B9207}" type="datetimeFigureOut">
              <a:rPr lang="en-US" smtClean="0"/>
              <a:t>6/24/2019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DC6E2FD-8233-4755-BD66-DDD88181F222}"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727633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80D465-92C3-4519-908E-4A3D4D8B9207}" type="datetimeFigureOut">
              <a:rPr lang="en-US" smtClean="0"/>
              <a:t>6/24/2019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6E2FD-8233-4755-BD66-DDD88181F222}" type="slidenum">
              <a:rPr lang="en-US" smtClean="0"/>
              <a:t>‹#›</a:t>
            </a:fld>
            <a:endParaRPr lang="en-US"/>
          </a:p>
        </p:txBody>
      </p:sp>
    </p:spTree>
    <p:extLst>
      <p:ext uri="{BB962C8B-B14F-4D97-AF65-F5344CB8AC3E}">
        <p14:creationId xmlns:p14="http://schemas.microsoft.com/office/powerpoint/2010/main" val="3622688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80D465-92C3-4519-908E-4A3D4D8B9207}" type="datetimeFigureOut">
              <a:rPr lang="en-US" smtClean="0"/>
              <a:t>6/24/2019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C6E2FD-8233-4755-BD66-DDD88181F222}" type="slidenum">
              <a:rPr lang="en-US" smtClean="0"/>
              <a:t>‹#›</a:t>
            </a:fld>
            <a:endParaRPr lang="en-US"/>
          </a:p>
        </p:txBody>
      </p:sp>
    </p:spTree>
    <p:extLst>
      <p:ext uri="{BB962C8B-B14F-4D97-AF65-F5344CB8AC3E}">
        <p14:creationId xmlns:p14="http://schemas.microsoft.com/office/powerpoint/2010/main" val="2077989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80D465-92C3-4519-908E-4A3D4D8B9207}" type="datetimeFigureOut">
              <a:rPr lang="en-US" smtClean="0"/>
              <a:t>6/24/2019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C6E2FD-8233-4755-BD66-DDD88181F222}" type="slidenum">
              <a:rPr lang="en-US" smtClean="0"/>
              <a:t>‹#›</a:t>
            </a:fld>
            <a:endParaRPr lang="en-US"/>
          </a:p>
        </p:txBody>
      </p:sp>
    </p:spTree>
    <p:extLst>
      <p:ext uri="{BB962C8B-B14F-4D97-AF65-F5344CB8AC3E}">
        <p14:creationId xmlns:p14="http://schemas.microsoft.com/office/powerpoint/2010/main" val="298473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80D465-92C3-4519-908E-4A3D4D8B9207}" type="datetimeFigureOut">
              <a:rPr lang="en-US" smtClean="0"/>
              <a:t>6/24/2019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C6E2FD-8233-4755-BD66-DDD88181F222}" type="slidenum">
              <a:rPr lang="en-US" smtClean="0"/>
              <a:t>‹#›</a:t>
            </a:fld>
            <a:endParaRPr lang="en-US"/>
          </a:p>
        </p:txBody>
      </p:sp>
    </p:spTree>
    <p:extLst>
      <p:ext uri="{BB962C8B-B14F-4D97-AF65-F5344CB8AC3E}">
        <p14:creationId xmlns:p14="http://schemas.microsoft.com/office/powerpoint/2010/main" val="2897462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880D465-92C3-4519-908E-4A3D4D8B9207}" type="datetimeFigureOut">
              <a:rPr lang="en-US" smtClean="0"/>
              <a:t>6/24/2019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DC6E2FD-8233-4755-BD66-DDD88181F22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57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880D465-92C3-4519-908E-4A3D4D8B9207}" type="datetimeFigureOut">
              <a:rPr lang="en-US" smtClean="0"/>
              <a:t>6/24/2019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DC6E2FD-8233-4755-BD66-DDD88181F22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2205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880D465-92C3-4519-908E-4A3D4D8B9207}" type="datetimeFigureOut">
              <a:rPr lang="en-US" smtClean="0"/>
              <a:t>6/24/2019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DC6E2FD-8233-4755-BD66-DDD88181F222}"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3427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C0A0-D082-4E7E-ABDD-3DAD6D0F17AF}"/>
              </a:ext>
            </a:extLst>
          </p:cNvPr>
          <p:cNvSpPr>
            <a:spLocks noGrp="1"/>
          </p:cNvSpPr>
          <p:nvPr>
            <p:ph type="ctrTitle"/>
          </p:nvPr>
        </p:nvSpPr>
        <p:spPr/>
        <p:txBody>
          <a:bodyPr/>
          <a:lstStyle/>
          <a:p>
            <a:r>
              <a:rPr lang="en-US" dirty="0"/>
              <a:t>Research actions and thoughts</a:t>
            </a:r>
          </a:p>
        </p:txBody>
      </p:sp>
      <p:sp>
        <p:nvSpPr>
          <p:cNvPr id="3" name="Subtitle 2">
            <a:extLst>
              <a:ext uri="{FF2B5EF4-FFF2-40B4-BE49-F238E27FC236}">
                <a16:creationId xmlns:a16="http://schemas.microsoft.com/office/drawing/2014/main" id="{90A71346-9899-4C5A-A4FC-17ED66789ED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51860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0505E-E686-4D5A-93F1-32C086EA3E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6B8123-C8C0-4A41-A5EA-33410399850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B99CA11-25D7-46A7-8048-F94B6B3ECAA6}"/>
              </a:ext>
            </a:extLst>
          </p:cNvPr>
          <p:cNvPicPr>
            <a:picLocks noChangeAspect="1"/>
          </p:cNvPicPr>
          <p:nvPr/>
        </p:nvPicPr>
        <p:blipFill rotWithShape="1">
          <a:blip r:embed="rId2"/>
          <a:srcRect r="66583" b="50000"/>
          <a:stretch/>
        </p:blipFill>
        <p:spPr>
          <a:xfrm>
            <a:off x="0" y="0"/>
            <a:ext cx="12192000" cy="6862276"/>
          </a:xfrm>
          <a:prstGeom prst="rect">
            <a:avLst/>
          </a:prstGeom>
        </p:spPr>
      </p:pic>
    </p:spTree>
    <p:extLst>
      <p:ext uri="{BB962C8B-B14F-4D97-AF65-F5344CB8AC3E}">
        <p14:creationId xmlns:p14="http://schemas.microsoft.com/office/powerpoint/2010/main" val="1841312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4AEB49-3390-4D3C-AE16-06D404FDA0B2}"/>
              </a:ext>
            </a:extLst>
          </p:cNvPr>
          <p:cNvSpPr>
            <a:spLocks noGrp="1"/>
          </p:cNvSpPr>
          <p:nvPr>
            <p:ph idx="1"/>
          </p:nvPr>
        </p:nvSpPr>
        <p:spPr>
          <a:xfrm>
            <a:off x="1371600" y="2219325"/>
            <a:ext cx="9601200" cy="3648075"/>
          </a:xfrm>
        </p:spPr>
        <p:txBody>
          <a:bodyPr>
            <a:normAutofit/>
          </a:bodyPr>
          <a:lstStyle/>
          <a:p>
            <a:pPr marL="0" indent="0">
              <a:buNone/>
            </a:pPr>
            <a:r>
              <a:rPr lang="en-US" sz="3200" dirty="0"/>
              <a:t>Also noticed in the data for 2015, certain locations (primarily Grant Farm) were missing information over significant periods of time. A topic/question of interest that had developed is if it is possible to use the data for other sites fill in data gaps for specified sites.</a:t>
            </a:r>
          </a:p>
        </p:txBody>
      </p:sp>
    </p:spTree>
    <p:extLst>
      <p:ext uri="{BB962C8B-B14F-4D97-AF65-F5344CB8AC3E}">
        <p14:creationId xmlns:p14="http://schemas.microsoft.com/office/powerpoint/2010/main" val="893711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7646-3897-43CF-91E6-84F4EEC7F356}"/>
              </a:ext>
            </a:extLst>
          </p:cNvPr>
          <p:cNvSpPr>
            <a:spLocks noGrp="1"/>
          </p:cNvSpPr>
          <p:nvPr>
            <p:ph type="title"/>
          </p:nvPr>
        </p:nvSpPr>
        <p:spPr/>
        <p:txBody>
          <a:bodyPr/>
          <a:lstStyle/>
          <a:p>
            <a:r>
              <a:rPr lang="en-US" dirty="0"/>
              <a:t>Missing data projections: initialization</a:t>
            </a:r>
          </a:p>
        </p:txBody>
      </p:sp>
      <p:sp>
        <p:nvSpPr>
          <p:cNvPr id="3" name="Content Placeholder 2">
            <a:extLst>
              <a:ext uri="{FF2B5EF4-FFF2-40B4-BE49-F238E27FC236}">
                <a16:creationId xmlns:a16="http://schemas.microsoft.com/office/drawing/2014/main" id="{7261F36E-1FD3-434F-9F29-2964C08536E6}"/>
              </a:ext>
            </a:extLst>
          </p:cNvPr>
          <p:cNvSpPr>
            <a:spLocks noGrp="1"/>
          </p:cNvSpPr>
          <p:nvPr>
            <p:ph idx="1"/>
          </p:nvPr>
        </p:nvSpPr>
        <p:spPr>
          <a:xfrm>
            <a:off x="3533774" y="2733675"/>
            <a:ext cx="5610225" cy="3352800"/>
          </a:xfrm>
        </p:spPr>
        <p:txBody>
          <a:bodyPr>
            <a:normAutofit/>
          </a:bodyPr>
          <a:lstStyle/>
          <a:p>
            <a:r>
              <a:rPr lang="en-US" sz="2400" dirty="0"/>
              <a:t>To begin my attempt at filling in the missing data, I sub-grouped the data from each location into groups comprised of entries that each location had a recording for a specific time.</a:t>
            </a:r>
          </a:p>
          <a:p>
            <a:pPr lvl="1"/>
            <a:r>
              <a:rPr lang="en-US" sz="2400" dirty="0"/>
              <a:t>I.e. Each location has an entry for 06/04/2014 12:00:00 and so </a:t>
            </a:r>
            <a:r>
              <a:rPr lang="en-US" dirty="0"/>
              <a:t>on</a:t>
            </a:r>
          </a:p>
        </p:txBody>
      </p:sp>
      <p:pic>
        <p:nvPicPr>
          <p:cNvPr id="4" name="Picture 3">
            <a:extLst>
              <a:ext uri="{FF2B5EF4-FFF2-40B4-BE49-F238E27FC236}">
                <a16:creationId xmlns:a16="http://schemas.microsoft.com/office/drawing/2014/main" id="{85EC4A40-7456-49F3-8C32-01FEFF53AF12}"/>
              </a:ext>
            </a:extLst>
          </p:cNvPr>
          <p:cNvPicPr>
            <a:picLocks noChangeAspect="1"/>
          </p:cNvPicPr>
          <p:nvPr/>
        </p:nvPicPr>
        <p:blipFill rotWithShape="1">
          <a:blip r:embed="rId2"/>
          <a:srcRect l="2110" t="42638" r="28000" b="47778"/>
          <a:stretch/>
        </p:blipFill>
        <p:spPr>
          <a:xfrm>
            <a:off x="1019175" y="1628775"/>
            <a:ext cx="10743968" cy="828675"/>
          </a:xfrm>
          <a:prstGeom prst="rect">
            <a:avLst/>
          </a:prstGeom>
        </p:spPr>
      </p:pic>
    </p:spTree>
    <p:extLst>
      <p:ext uri="{BB962C8B-B14F-4D97-AF65-F5344CB8AC3E}">
        <p14:creationId xmlns:p14="http://schemas.microsoft.com/office/powerpoint/2010/main" val="2550837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FAC0-148B-40E7-B982-C47ACFBD8751}"/>
              </a:ext>
            </a:extLst>
          </p:cNvPr>
          <p:cNvSpPr>
            <a:spLocks noGrp="1"/>
          </p:cNvSpPr>
          <p:nvPr>
            <p:ph type="title"/>
          </p:nvPr>
        </p:nvSpPr>
        <p:spPr>
          <a:xfrm>
            <a:off x="1371600" y="685800"/>
            <a:ext cx="9601200" cy="1485900"/>
          </a:xfrm>
        </p:spPr>
        <p:txBody>
          <a:bodyPr/>
          <a:lstStyle/>
          <a:p>
            <a:r>
              <a:rPr lang="en-US" dirty="0"/>
              <a:t>Paired graphics</a:t>
            </a:r>
          </a:p>
        </p:txBody>
      </p:sp>
      <p:sp>
        <p:nvSpPr>
          <p:cNvPr id="3" name="Content Placeholder 2">
            <a:extLst>
              <a:ext uri="{FF2B5EF4-FFF2-40B4-BE49-F238E27FC236}">
                <a16:creationId xmlns:a16="http://schemas.microsoft.com/office/drawing/2014/main" id="{E8272574-BD19-406B-87AD-D39A5DBD02A8}"/>
              </a:ext>
            </a:extLst>
          </p:cNvPr>
          <p:cNvSpPr>
            <a:spLocks noGrp="1"/>
          </p:cNvSpPr>
          <p:nvPr>
            <p:ph idx="1"/>
          </p:nvPr>
        </p:nvSpPr>
        <p:spPr>
          <a:xfrm>
            <a:off x="1052623" y="1971232"/>
            <a:ext cx="4724400" cy="3581400"/>
          </a:xfrm>
        </p:spPr>
        <p:txBody>
          <a:bodyPr>
            <a:normAutofit/>
          </a:bodyPr>
          <a:lstStyle/>
          <a:p>
            <a:r>
              <a:rPr lang="en-US" sz="2800" dirty="0"/>
              <a:t>I then followed a similar coding structure to the first plotting example for plotting the paired-date information to display better the holes within the data.</a:t>
            </a:r>
          </a:p>
        </p:txBody>
      </p:sp>
      <p:pic>
        <p:nvPicPr>
          <p:cNvPr id="5" name="Picture 4">
            <a:extLst>
              <a:ext uri="{FF2B5EF4-FFF2-40B4-BE49-F238E27FC236}">
                <a16:creationId xmlns:a16="http://schemas.microsoft.com/office/drawing/2014/main" id="{9C2E9954-DF3C-486E-B1D7-B21066F80D95}"/>
              </a:ext>
            </a:extLst>
          </p:cNvPr>
          <p:cNvPicPr>
            <a:picLocks noChangeAspect="1"/>
          </p:cNvPicPr>
          <p:nvPr/>
        </p:nvPicPr>
        <p:blipFill rotWithShape="1">
          <a:blip r:embed="rId2"/>
          <a:srcRect l="2791" t="20833" r="19768" b="36030"/>
          <a:stretch/>
        </p:blipFill>
        <p:spPr>
          <a:xfrm>
            <a:off x="5867999" y="2296633"/>
            <a:ext cx="6324001" cy="2389668"/>
          </a:xfrm>
          <a:prstGeom prst="rect">
            <a:avLst/>
          </a:prstGeom>
        </p:spPr>
      </p:pic>
    </p:spTree>
    <p:extLst>
      <p:ext uri="{BB962C8B-B14F-4D97-AF65-F5344CB8AC3E}">
        <p14:creationId xmlns:p14="http://schemas.microsoft.com/office/powerpoint/2010/main" val="20716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C322-B368-469B-AE45-88BFA6B512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C62138-2534-47D1-8FC9-374D2F77F8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8213F7E-9093-40EF-8789-372A05A53A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6233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CCBC-DC23-4040-AE45-B596914DCF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12C7A9-9D62-4C47-A3D6-9E8CA5FA16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E459ED-6DDC-418F-945A-A95E77BCFCC0}"/>
              </a:ext>
            </a:extLst>
          </p:cNvPr>
          <p:cNvPicPr>
            <a:picLocks noChangeAspect="1"/>
          </p:cNvPicPr>
          <p:nvPr/>
        </p:nvPicPr>
        <p:blipFill rotWithShape="1">
          <a:blip r:embed="rId2"/>
          <a:srcRect l="33052" r="33198" b="50000"/>
          <a:stretch/>
        </p:blipFill>
        <p:spPr>
          <a:xfrm>
            <a:off x="-1" y="-1"/>
            <a:ext cx="12192001" cy="6858001"/>
          </a:xfrm>
          <a:prstGeom prst="rect">
            <a:avLst/>
          </a:prstGeom>
        </p:spPr>
      </p:pic>
    </p:spTree>
    <p:extLst>
      <p:ext uri="{BB962C8B-B14F-4D97-AF65-F5344CB8AC3E}">
        <p14:creationId xmlns:p14="http://schemas.microsoft.com/office/powerpoint/2010/main" val="2327987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41F6-D68B-495D-9B6C-5026AB62B20B}"/>
              </a:ext>
            </a:extLst>
          </p:cNvPr>
          <p:cNvSpPr>
            <a:spLocks noGrp="1"/>
          </p:cNvSpPr>
          <p:nvPr>
            <p:ph type="title"/>
          </p:nvPr>
        </p:nvSpPr>
        <p:spPr/>
        <p:txBody>
          <a:bodyPr/>
          <a:lstStyle/>
          <a:p>
            <a:r>
              <a:rPr lang="en-US" dirty="0"/>
              <a:t>Selecting a reference: Time Averages</a:t>
            </a:r>
          </a:p>
        </p:txBody>
      </p:sp>
      <p:sp>
        <p:nvSpPr>
          <p:cNvPr id="3" name="Content Placeholder 2">
            <a:extLst>
              <a:ext uri="{FF2B5EF4-FFF2-40B4-BE49-F238E27FC236}">
                <a16:creationId xmlns:a16="http://schemas.microsoft.com/office/drawing/2014/main" id="{0D1D92C7-4627-4436-BD8D-EA332614653E}"/>
              </a:ext>
            </a:extLst>
          </p:cNvPr>
          <p:cNvSpPr>
            <a:spLocks noGrp="1"/>
          </p:cNvSpPr>
          <p:nvPr>
            <p:ph idx="1"/>
          </p:nvPr>
        </p:nvSpPr>
        <p:spPr>
          <a:xfrm>
            <a:off x="1031358" y="1733107"/>
            <a:ext cx="5380075" cy="5124893"/>
          </a:xfrm>
        </p:spPr>
        <p:txBody>
          <a:bodyPr>
            <a:normAutofit fontScale="85000" lnSpcReduction="10000"/>
          </a:bodyPr>
          <a:lstStyle/>
          <a:p>
            <a:r>
              <a:rPr lang="en-US" dirty="0"/>
              <a:t>My initial idea is the use differentials towards predicting a statistic at a given time. I began with comparing the sites to each other, one by one (Grant - SWIC, etc.) to see which comparisons yielded to least variability to the obtained differentials (by standard deviation). The results of which were varied.</a:t>
            </a:r>
          </a:p>
          <a:p>
            <a:r>
              <a:rPr lang="en-US" dirty="0"/>
              <a:t>I then attempted to reduce variability by seeing if using the midpoint of the two other sites (Grant – ((SWIC + Planetarium)/2) to see if the yield could produce a closer set of differentials. The result also varied, some producing closer sets while some actually being more varied.</a:t>
            </a:r>
          </a:p>
          <a:p>
            <a:r>
              <a:rPr lang="en-US" dirty="0"/>
              <a:t>Finally, I tried finding the average among all sites for a time period then subtracting it from each respective reading. This resulted in a significantly smaller standard deviation for each outcome so I decided to us it as the basis of comparison.</a:t>
            </a:r>
          </a:p>
          <a:p>
            <a:r>
              <a:rPr lang="en-US" dirty="0"/>
              <a:t>I then created a dataset composed of the shared hourly averages of each variable from each location.</a:t>
            </a:r>
          </a:p>
        </p:txBody>
      </p:sp>
      <p:pic>
        <p:nvPicPr>
          <p:cNvPr id="4" name="Picture 3">
            <a:extLst>
              <a:ext uri="{FF2B5EF4-FFF2-40B4-BE49-F238E27FC236}">
                <a16:creationId xmlns:a16="http://schemas.microsoft.com/office/drawing/2014/main" id="{E9F9BC14-9285-4C83-9BCE-97A62B973E76}"/>
              </a:ext>
            </a:extLst>
          </p:cNvPr>
          <p:cNvPicPr>
            <a:picLocks noChangeAspect="1"/>
          </p:cNvPicPr>
          <p:nvPr/>
        </p:nvPicPr>
        <p:blipFill rotWithShape="1">
          <a:blip r:embed="rId2"/>
          <a:srcRect l="2877" t="41085" r="37995" b="43101"/>
          <a:stretch/>
        </p:blipFill>
        <p:spPr>
          <a:xfrm>
            <a:off x="6411433" y="3040911"/>
            <a:ext cx="5780567" cy="1371601"/>
          </a:xfrm>
          <a:prstGeom prst="rect">
            <a:avLst/>
          </a:prstGeom>
        </p:spPr>
      </p:pic>
    </p:spTree>
    <p:extLst>
      <p:ext uri="{BB962C8B-B14F-4D97-AF65-F5344CB8AC3E}">
        <p14:creationId xmlns:p14="http://schemas.microsoft.com/office/powerpoint/2010/main" val="995524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05C9-1AE5-4866-999C-2BB682C8C5A8}"/>
              </a:ext>
            </a:extLst>
          </p:cNvPr>
          <p:cNvSpPr>
            <a:spLocks noGrp="1"/>
          </p:cNvSpPr>
          <p:nvPr>
            <p:ph type="title"/>
          </p:nvPr>
        </p:nvSpPr>
        <p:spPr/>
        <p:txBody>
          <a:bodyPr/>
          <a:lstStyle/>
          <a:p>
            <a:r>
              <a:rPr lang="en-US" dirty="0"/>
              <a:t>Reference Graph</a:t>
            </a:r>
          </a:p>
        </p:txBody>
      </p:sp>
      <p:sp>
        <p:nvSpPr>
          <p:cNvPr id="3" name="Content Placeholder 2">
            <a:extLst>
              <a:ext uri="{FF2B5EF4-FFF2-40B4-BE49-F238E27FC236}">
                <a16:creationId xmlns:a16="http://schemas.microsoft.com/office/drawing/2014/main" id="{41D22A51-7192-461C-9D0A-E646A77A76AE}"/>
              </a:ext>
            </a:extLst>
          </p:cNvPr>
          <p:cNvSpPr>
            <a:spLocks noGrp="1"/>
          </p:cNvSpPr>
          <p:nvPr>
            <p:ph idx="1"/>
          </p:nvPr>
        </p:nvSpPr>
        <p:spPr>
          <a:xfrm>
            <a:off x="1371601" y="2286000"/>
            <a:ext cx="4646428" cy="3581400"/>
          </a:xfrm>
        </p:spPr>
        <p:txBody>
          <a:bodyPr/>
          <a:lstStyle/>
          <a:p>
            <a:r>
              <a:rPr lang="en-US" dirty="0"/>
              <a:t>To see whether how well these averages correlate with the actual information, I plotted the hourly averages with the data as black colored points.</a:t>
            </a:r>
          </a:p>
        </p:txBody>
      </p:sp>
      <p:pic>
        <p:nvPicPr>
          <p:cNvPr id="6" name="Picture 5">
            <a:extLst>
              <a:ext uri="{FF2B5EF4-FFF2-40B4-BE49-F238E27FC236}">
                <a16:creationId xmlns:a16="http://schemas.microsoft.com/office/drawing/2014/main" id="{E783E52B-981B-400E-A0F7-64CEF9636F24}"/>
              </a:ext>
            </a:extLst>
          </p:cNvPr>
          <p:cNvPicPr>
            <a:picLocks noChangeAspect="1"/>
          </p:cNvPicPr>
          <p:nvPr/>
        </p:nvPicPr>
        <p:blipFill rotWithShape="1">
          <a:blip r:embed="rId2"/>
          <a:srcRect l="2267" t="16745" r="34332" b="35349"/>
          <a:stretch/>
        </p:blipFill>
        <p:spPr>
          <a:xfrm>
            <a:off x="5571460" y="2286000"/>
            <a:ext cx="6528392" cy="3285461"/>
          </a:xfrm>
          <a:prstGeom prst="rect">
            <a:avLst/>
          </a:prstGeom>
        </p:spPr>
      </p:pic>
    </p:spTree>
    <p:extLst>
      <p:ext uri="{BB962C8B-B14F-4D97-AF65-F5344CB8AC3E}">
        <p14:creationId xmlns:p14="http://schemas.microsoft.com/office/powerpoint/2010/main" val="2859299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77EE-7DBA-4A25-B144-8C51B1915D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413812-ADE0-49F1-9BFB-C5304EEE86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CACD2F2-ECD7-40B5-A029-7715930DC99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44306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9C63-E956-4160-AB2E-E35D5328B3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CF81F3-4892-44F0-B0AB-3ACC7BA630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26CEAD7-0117-4222-B3B1-6C2F2FCA0917}"/>
              </a:ext>
            </a:extLst>
          </p:cNvPr>
          <p:cNvPicPr>
            <a:picLocks noChangeAspect="1"/>
          </p:cNvPicPr>
          <p:nvPr/>
        </p:nvPicPr>
        <p:blipFill rotWithShape="1">
          <a:blip r:embed="rId2"/>
          <a:srcRect r="66512" b="50000"/>
          <a:stretch/>
        </p:blipFill>
        <p:spPr>
          <a:xfrm>
            <a:off x="-1" y="-1"/>
            <a:ext cx="12192001" cy="6858001"/>
          </a:xfrm>
          <a:prstGeom prst="rect">
            <a:avLst/>
          </a:prstGeom>
        </p:spPr>
      </p:pic>
    </p:spTree>
    <p:extLst>
      <p:ext uri="{BB962C8B-B14F-4D97-AF65-F5344CB8AC3E}">
        <p14:creationId xmlns:p14="http://schemas.microsoft.com/office/powerpoint/2010/main" val="3028590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1EC46-C721-4148-A7F1-109B43A562B1}"/>
              </a:ext>
            </a:extLst>
          </p:cNvPr>
          <p:cNvSpPr>
            <a:spLocks noGrp="1"/>
          </p:cNvSpPr>
          <p:nvPr>
            <p:ph type="title"/>
          </p:nvPr>
        </p:nvSpPr>
        <p:spPr/>
        <p:txBody>
          <a:bodyPr/>
          <a:lstStyle/>
          <a:p>
            <a:r>
              <a:rPr lang="en-US" dirty="0"/>
              <a:t>Deciding on years &amp; periods</a:t>
            </a:r>
          </a:p>
        </p:txBody>
      </p:sp>
      <p:sp>
        <p:nvSpPr>
          <p:cNvPr id="3" name="Content Placeholder 2">
            <a:extLst>
              <a:ext uri="{FF2B5EF4-FFF2-40B4-BE49-F238E27FC236}">
                <a16:creationId xmlns:a16="http://schemas.microsoft.com/office/drawing/2014/main" id="{EC05B8DD-66E5-4953-9AA3-D82BCDF4991E}"/>
              </a:ext>
            </a:extLst>
          </p:cNvPr>
          <p:cNvSpPr>
            <a:spLocks noGrp="1"/>
          </p:cNvSpPr>
          <p:nvPr>
            <p:ph idx="1"/>
          </p:nvPr>
        </p:nvSpPr>
        <p:spPr>
          <a:xfrm>
            <a:off x="1371600" y="2286000"/>
            <a:ext cx="6705600" cy="3886200"/>
          </a:xfrm>
        </p:spPr>
        <p:txBody>
          <a:bodyPr/>
          <a:lstStyle/>
          <a:p>
            <a:r>
              <a:rPr lang="en-US" dirty="0"/>
              <a:t>Started off by finding overall years that each location recorded information.</a:t>
            </a:r>
          </a:p>
          <a:p>
            <a:pPr lvl="1"/>
            <a:r>
              <a:rPr lang="en-US" dirty="0"/>
              <a:t>Aside 2015, all locations shared information for 2014, 2016, &amp; 2017.</a:t>
            </a:r>
          </a:p>
          <a:p>
            <a:r>
              <a:rPr lang="en-US" dirty="0"/>
              <a:t>For each year, I decided the duration to cover based on the latest date that a location began to record data to the earliest date that a location stopped recording information.</a:t>
            </a:r>
          </a:p>
          <a:p>
            <a:pPr lvl="1"/>
            <a:r>
              <a:rPr lang="en-US" dirty="0"/>
              <a:t>2014: June 4 to October 13</a:t>
            </a:r>
          </a:p>
          <a:p>
            <a:pPr lvl="1"/>
            <a:r>
              <a:rPr lang="en-US" dirty="0"/>
              <a:t>2016: July 19 to September 9</a:t>
            </a:r>
          </a:p>
          <a:p>
            <a:pPr lvl="1"/>
            <a:r>
              <a:rPr lang="en-US" dirty="0"/>
              <a:t>2017: July 6 to September 28</a:t>
            </a:r>
          </a:p>
        </p:txBody>
      </p:sp>
      <p:pic>
        <p:nvPicPr>
          <p:cNvPr id="4" name="Picture 3">
            <a:extLst>
              <a:ext uri="{FF2B5EF4-FFF2-40B4-BE49-F238E27FC236}">
                <a16:creationId xmlns:a16="http://schemas.microsoft.com/office/drawing/2014/main" id="{368F6BAE-6659-4AD3-B185-8A3C143650C9}"/>
              </a:ext>
            </a:extLst>
          </p:cNvPr>
          <p:cNvPicPr>
            <a:picLocks noChangeAspect="1"/>
          </p:cNvPicPr>
          <p:nvPr/>
        </p:nvPicPr>
        <p:blipFill rotWithShape="1">
          <a:blip r:embed="rId2"/>
          <a:srcRect l="24375" t="22640" r="55703" b="7499"/>
          <a:stretch/>
        </p:blipFill>
        <p:spPr>
          <a:xfrm>
            <a:off x="8077200" y="1419224"/>
            <a:ext cx="2600325" cy="5129270"/>
          </a:xfrm>
          <a:prstGeom prst="rect">
            <a:avLst/>
          </a:prstGeom>
        </p:spPr>
      </p:pic>
    </p:spTree>
    <p:extLst>
      <p:ext uri="{BB962C8B-B14F-4D97-AF65-F5344CB8AC3E}">
        <p14:creationId xmlns:p14="http://schemas.microsoft.com/office/powerpoint/2010/main" val="3134734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90BC-BBA9-44DE-8D7B-484042579DEB}"/>
              </a:ext>
            </a:extLst>
          </p:cNvPr>
          <p:cNvSpPr>
            <a:spLocks noGrp="1"/>
          </p:cNvSpPr>
          <p:nvPr>
            <p:ph type="title"/>
          </p:nvPr>
        </p:nvSpPr>
        <p:spPr/>
        <p:txBody>
          <a:bodyPr/>
          <a:lstStyle/>
          <a:p>
            <a:r>
              <a:rPr lang="en-US" dirty="0"/>
              <a:t>Recoding the differentials</a:t>
            </a:r>
          </a:p>
        </p:txBody>
      </p:sp>
      <p:sp>
        <p:nvSpPr>
          <p:cNvPr id="3" name="Content Placeholder 2">
            <a:extLst>
              <a:ext uri="{FF2B5EF4-FFF2-40B4-BE49-F238E27FC236}">
                <a16:creationId xmlns:a16="http://schemas.microsoft.com/office/drawing/2014/main" id="{48010D61-59FF-425E-90B6-CE6F209FC512}"/>
              </a:ext>
            </a:extLst>
          </p:cNvPr>
          <p:cNvSpPr>
            <a:spLocks noGrp="1"/>
          </p:cNvSpPr>
          <p:nvPr>
            <p:ph idx="1"/>
          </p:nvPr>
        </p:nvSpPr>
        <p:spPr>
          <a:xfrm>
            <a:off x="1371600" y="2286000"/>
            <a:ext cx="4242391" cy="3581400"/>
          </a:xfrm>
        </p:spPr>
        <p:txBody>
          <a:bodyPr/>
          <a:lstStyle/>
          <a:p>
            <a:r>
              <a:rPr lang="en-US" dirty="0"/>
              <a:t>I then recorded the average differentials of variable by location and stored it in a dataset. The first entry indicates the Grant differential, the second represents SWIC, and the final representing the Planetarium’s differentials. </a:t>
            </a:r>
          </a:p>
        </p:txBody>
      </p:sp>
      <p:pic>
        <p:nvPicPr>
          <p:cNvPr id="4" name="Picture 3">
            <a:extLst>
              <a:ext uri="{FF2B5EF4-FFF2-40B4-BE49-F238E27FC236}">
                <a16:creationId xmlns:a16="http://schemas.microsoft.com/office/drawing/2014/main" id="{58E85458-92C1-411F-8135-31BFDB85D5F8}"/>
              </a:ext>
            </a:extLst>
          </p:cNvPr>
          <p:cNvPicPr>
            <a:picLocks noChangeAspect="1"/>
          </p:cNvPicPr>
          <p:nvPr/>
        </p:nvPicPr>
        <p:blipFill rotWithShape="1">
          <a:blip r:embed="rId2"/>
          <a:srcRect l="1744" t="34728" r="56831" b="58450"/>
          <a:stretch/>
        </p:blipFill>
        <p:spPr>
          <a:xfrm>
            <a:off x="6172200" y="1937783"/>
            <a:ext cx="5595689" cy="518338"/>
          </a:xfrm>
          <a:prstGeom prst="rect">
            <a:avLst/>
          </a:prstGeom>
        </p:spPr>
      </p:pic>
      <p:pic>
        <p:nvPicPr>
          <p:cNvPr id="5" name="Picture 4">
            <a:extLst>
              <a:ext uri="{FF2B5EF4-FFF2-40B4-BE49-F238E27FC236}">
                <a16:creationId xmlns:a16="http://schemas.microsoft.com/office/drawing/2014/main" id="{84C2696B-0828-4DDB-9868-A5AD65961B7F}"/>
              </a:ext>
            </a:extLst>
          </p:cNvPr>
          <p:cNvPicPr>
            <a:picLocks noChangeAspect="1"/>
          </p:cNvPicPr>
          <p:nvPr/>
        </p:nvPicPr>
        <p:blipFill rotWithShape="1">
          <a:blip r:embed="rId3"/>
          <a:srcRect l="2510" t="17209" r="52907" b="64186"/>
          <a:stretch/>
        </p:blipFill>
        <p:spPr>
          <a:xfrm>
            <a:off x="6096000" y="4002716"/>
            <a:ext cx="5824290" cy="1367170"/>
          </a:xfrm>
          <a:prstGeom prst="rect">
            <a:avLst/>
          </a:prstGeom>
        </p:spPr>
      </p:pic>
    </p:spTree>
    <p:extLst>
      <p:ext uri="{BB962C8B-B14F-4D97-AF65-F5344CB8AC3E}">
        <p14:creationId xmlns:p14="http://schemas.microsoft.com/office/powerpoint/2010/main" val="1410308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A87C-877A-4002-8C12-EB1D194987A0}"/>
              </a:ext>
            </a:extLst>
          </p:cNvPr>
          <p:cNvSpPr>
            <a:spLocks noGrp="1"/>
          </p:cNvSpPr>
          <p:nvPr>
            <p:ph type="title"/>
          </p:nvPr>
        </p:nvSpPr>
        <p:spPr/>
        <p:txBody>
          <a:bodyPr/>
          <a:lstStyle/>
          <a:p>
            <a:r>
              <a:rPr lang="en-US" dirty="0"/>
              <a:t>Data projections</a:t>
            </a:r>
          </a:p>
        </p:txBody>
      </p:sp>
      <p:sp>
        <p:nvSpPr>
          <p:cNvPr id="3" name="Content Placeholder 2">
            <a:extLst>
              <a:ext uri="{FF2B5EF4-FFF2-40B4-BE49-F238E27FC236}">
                <a16:creationId xmlns:a16="http://schemas.microsoft.com/office/drawing/2014/main" id="{046D8FA5-E3FC-47F8-A65E-60BE0283F77E}"/>
              </a:ext>
            </a:extLst>
          </p:cNvPr>
          <p:cNvSpPr>
            <a:spLocks noGrp="1"/>
          </p:cNvSpPr>
          <p:nvPr>
            <p:ph idx="1"/>
          </p:nvPr>
        </p:nvSpPr>
        <p:spPr/>
        <p:txBody>
          <a:bodyPr>
            <a:normAutofit/>
          </a:bodyPr>
          <a:lstStyle/>
          <a:p>
            <a:r>
              <a:rPr lang="en-US" sz="2800" dirty="0"/>
              <a:t>SWIC possessed the most entries hourly over the course of the recording period so it was used first as a basis in predicting missing information data in the other datasets. All missing data projections are placed on the bottom of hourly averages and first subsets by location. This process is later applied with using the information from the locations to receive a “fuller” set of data to observe.</a:t>
            </a:r>
          </a:p>
        </p:txBody>
      </p:sp>
    </p:spTree>
    <p:extLst>
      <p:ext uri="{BB962C8B-B14F-4D97-AF65-F5344CB8AC3E}">
        <p14:creationId xmlns:p14="http://schemas.microsoft.com/office/powerpoint/2010/main" val="3384493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CEDCC-B7CE-4B06-9DD7-76EB278B0CD9}"/>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0784EC16-B7B9-462F-85EF-0774B4E696F5}"/>
              </a:ext>
            </a:extLst>
          </p:cNvPr>
          <p:cNvSpPr>
            <a:spLocks noGrp="1"/>
          </p:cNvSpPr>
          <p:nvPr>
            <p:ph idx="1"/>
          </p:nvPr>
        </p:nvSpPr>
        <p:spPr>
          <a:xfrm>
            <a:off x="762000" y="1333500"/>
            <a:ext cx="5334000" cy="5219700"/>
          </a:xfrm>
        </p:spPr>
        <p:txBody>
          <a:bodyPr>
            <a:normAutofit fontScale="92500" lnSpcReduction="20000"/>
          </a:bodyPr>
          <a:lstStyle/>
          <a:p>
            <a:r>
              <a:rPr lang="en-US" dirty="0"/>
              <a:t>Averages for each variable were collected by subtracting the average differentials from the recording found by the data being projected from.</a:t>
            </a:r>
          </a:p>
          <a:p>
            <a:r>
              <a:rPr lang="en-US" dirty="0"/>
              <a:t>Projecting onto other sites is a bit more complex. If information is found the other two sites on a specific hour interval, then the program finds the midpoint of the given statistic for that hour then applies the average  differential for the location being projected onto. Otherwise, the projection follows similar to how averages where calculated, first subtracting the differential of the projector data to get to the “average” then adding the projected location’s differential to obtain a predicted value.</a:t>
            </a:r>
          </a:p>
          <a:p>
            <a:r>
              <a:rPr lang="en-US" dirty="0"/>
              <a:t>This may not be the most accurate way to account for the missing data. It does, however, provide on some account a basis on how the data could look for each location by the hour.</a:t>
            </a:r>
          </a:p>
        </p:txBody>
      </p:sp>
      <p:pic>
        <p:nvPicPr>
          <p:cNvPr id="4" name="Picture 3">
            <a:extLst>
              <a:ext uri="{FF2B5EF4-FFF2-40B4-BE49-F238E27FC236}">
                <a16:creationId xmlns:a16="http://schemas.microsoft.com/office/drawing/2014/main" id="{9EACF0CE-3C48-4BDC-B23C-4B3E897F4BA4}"/>
              </a:ext>
            </a:extLst>
          </p:cNvPr>
          <p:cNvPicPr>
            <a:picLocks noChangeAspect="1"/>
          </p:cNvPicPr>
          <p:nvPr/>
        </p:nvPicPr>
        <p:blipFill rotWithShape="1">
          <a:blip r:embed="rId2"/>
          <a:srcRect l="1875" t="17778" r="17334" b="26667"/>
          <a:stretch/>
        </p:blipFill>
        <p:spPr>
          <a:xfrm>
            <a:off x="6134176" y="2343151"/>
            <a:ext cx="6057824" cy="2343150"/>
          </a:xfrm>
          <a:prstGeom prst="rect">
            <a:avLst/>
          </a:prstGeom>
        </p:spPr>
      </p:pic>
    </p:spTree>
    <p:extLst>
      <p:ext uri="{BB962C8B-B14F-4D97-AF65-F5344CB8AC3E}">
        <p14:creationId xmlns:p14="http://schemas.microsoft.com/office/powerpoint/2010/main" val="2933545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3962-51D3-4D18-9D17-AD8C0C0799DD}"/>
              </a:ext>
            </a:extLst>
          </p:cNvPr>
          <p:cNvSpPr>
            <a:spLocks noGrp="1"/>
          </p:cNvSpPr>
          <p:nvPr>
            <p:ph type="title"/>
          </p:nvPr>
        </p:nvSpPr>
        <p:spPr/>
        <p:txBody>
          <a:bodyPr/>
          <a:lstStyle/>
          <a:p>
            <a:r>
              <a:rPr lang="en-US" dirty="0"/>
              <a:t>Projection Graphs</a:t>
            </a:r>
          </a:p>
        </p:txBody>
      </p:sp>
      <p:sp>
        <p:nvSpPr>
          <p:cNvPr id="3" name="Content Placeholder 2">
            <a:extLst>
              <a:ext uri="{FF2B5EF4-FFF2-40B4-BE49-F238E27FC236}">
                <a16:creationId xmlns:a16="http://schemas.microsoft.com/office/drawing/2014/main" id="{A18AE6D8-79E2-4320-A6F4-A925270C0104}"/>
              </a:ext>
            </a:extLst>
          </p:cNvPr>
          <p:cNvSpPr>
            <a:spLocks noGrp="1"/>
          </p:cNvSpPr>
          <p:nvPr>
            <p:ph idx="1"/>
          </p:nvPr>
        </p:nvSpPr>
        <p:spPr>
          <a:xfrm>
            <a:off x="923926" y="1714499"/>
            <a:ext cx="5343524" cy="4848225"/>
          </a:xfrm>
        </p:spPr>
        <p:txBody>
          <a:bodyPr>
            <a:normAutofit/>
          </a:bodyPr>
          <a:lstStyle/>
          <a:p>
            <a:r>
              <a:rPr lang="en-US" dirty="0"/>
              <a:t>Lastly, I plotted the original location datasets with their projections to see if the projections were plausible at least and what could use some work.</a:t>
            </a:r>
          </a:p>
          <a:p>
            <a:pPr lvl="1"/>
            <a:r>
              <a:rPr lang="en-US" dirty="0"/>
              <a:t>Due to the nature of the wind variables becoming negative due to overwhelming differentials, their graphs were not accounted for until further modifications are made.</a:t>
            </a:r>
          </a:p>
          <a:p>
            <a:pPr lvl="1"/>
            <a:r>
              <a:rPr lang="en-US" dirty="0"/>
              <a:t>Primarily near the end of October, the Planetarium’s projection appears to over-project each variable.</a:t>
            </a:r>
          </a:p>
        </p:txBody>
      </p:sp>
      <p:pic>
        <p:nvPicPr>
          <p:cNvPr id="4" name="Picture 3">
            <a:extLst>
              <a:ext uri="{FF2B5EF4-FFF2-40B4-BE49-F238E27FC236}">
                <a16:creationId xmlns:a16="http://schemas.microsoft.com/office/drawing/2014/main" id="{116905B8-C6C7-4D4A-9337-6353A8A9EFDD}"/>
              </a:ext>
            </a:extLst>
          </p:cNvPr>
          <p:cNvPicPr>
            <a:picLocks noChangeAspect="1"/>
          </p:cNvPicPr>
          <p:nvPr/>
        </p:nvPicPr>
        <p:blipFill rotWithShape="1">
          <a:blip r:embed="rId2"/>
          <a:srcRect l="2266" t="21111" r="19583" b="34583"/>
          <a:stretch/>
        </p:blipFill>
        <p:spPr>
          <a:xfrm>
            <a:off x="6348994" y="2171700"/>
            <a:ext cx="5585482" cy="1990725"/>
          </a:xfrm>
          <a:prstGeom prst="rect">
            <a:avLst/>
          </a:prstGeom>
        </p:spPr>
      </p:pic>
    </p:spTree>
    <p:extLst>
      <p:ext uri="{BB962C8B-B14F-4D97-AF65-F5344CB8AC3E}">
        <p14:creationId xmlns:p14="http://schemas.microsoft.com/office/powerpoint/2010/main" val="1975119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075A-3F02-4693-A2BD-8C17505477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14C5C-7A89-49A2-8A87-785472B3670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271E4BC-21B7-49DC-98BC-9447B14C331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920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09A3-046D-4624-ABC5-3785A581EE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0B5278-A6A8-4EEE-9E6A-0E28B4D56E2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65E7929-8CB5-48AD-9C27-C0E8175DE196}"/>
              </a:ext>
            </a:extLst>
          </p:cNvPr>
          <p:cNvPicPr>
            <a:picLocks noChangeAspect="1"/>
          </p:cNvPicPr>
          <p:nvPr/>
        </p:nvPicPr>
        <p:blipFill rotWithShape="1">
          <a:blip r:embed="rId2"/>
          <a:srcRect l="50000" b="50000"/>
          <a:stretch/>
        </p:blipFill>
        <p:spPr>
          <a:xfrm>
            <a:off x="0" y="0"/>
            <a:ext cx="12192000" cy="3429000"/>
          </a:xfrm>
          <a:prstGeom prst="rect">
            <a:avLst/>
          </a:prstGeom>
        </p:spPr>
      </p:pic>
      <p:pic>
        <p:nvPicPr>
          <p:cNvPr id="5" name="Picture 4">
            <a:extLst>
              <a:ext uri="{FF2B5EF4-FFF2-40B4-BE49-F238E27FC236}">
                <a16:creationId xmlns:a16="http://schemas.microsoft.com/office/drawing/2014/main" id="{5964998B-A342-4114-B62D-F4F179C6800B}"/>
              </a:ext>
            </a:extLst>
          </p:cNvPr>
          <p:cNvPicPr>
            <a:picLocks noChangeAspect="1"/>
          </p:cNvPicPr>
          <p:nvPr/>
        </p:nvPicPr>
        <p:blipFill>
          <a:blip r:embed="rId3"/>
          <a:stretch>
            <a:fillRect/>
          </a:stretch>
        </p:blipFill>
        <p:spPr>
          <a:xfrm>
            <a:off x="0" y="3428999"/>
            <a:ext cx="12192000" cy="3429000"/>
          </a:xfrm>
          <a:prstGeom prst="rect">
            <a:avLst/>
          </a:prstGeom>
        </p:spPr>
      </p:pic>
    </p:spTree>
    <p:extLst>
      <p:ext uri="{BB962C8B-B14F-4D97-AF65-F5344CB8AC3E}">
        <p14:creationId xmlns:p14="http://schemas.microsoft.com/office/powerpoint/2010/main" val="500930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4840B-2DC9-4D03-88F9-141980D55B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5E6460-537B-4651-AC38-6098A99A27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B086A8-483E-424A-B568-05CBECD8A69D}"/>
              </a:ext>
            </a:extLst>
          </p:cNvPr>
          <p:cNvPicPr>
            <a:picLocks noChangeAspect="1"/>
          </p:cNvPicPr>
          <p:nvPr/>
        </p:nvPicPr>
        <p:blipFill rotWithShape="1">
          <a:blip r:embed="rId2"/>
          <a:srcRect l="50000" b="50000"/>
          <a:stretch/>
        </p:blipFill>
        <p:spPr>
          <a:xfrm>
            <a:off x="0" y="0"/>
            <a:ext cx="12192000" cy="6858000"/>
          </a:xfrm>
          <a:prstGeom prst="rect">
            <a:avLst/>
          </a:prstGeom>
        </p:spPr>
      </p:pic>
    </p:spTree>
    <p:extLst>
      <p:ext uri="{BB962C8B-B14F-4D97-AF65-F5344CB8AC3E}">
        <p14:creationId xmlns:p14="http://schemas.microsoft.com/office/powerpoint/2010/main" val="2695939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E9C3-0F5C-4C01-9AF6-3B391CE0B2AB}"/>
              </a:ext>
            </a:extLst>
          </p:cNvPr>
          <p:cNvSpPr>
            <a:spLocks noGrp="1"/>
          </p:cNvSpPr>
          <p:nvPr>
            <p:ph type="title"/>
          </p:nvPr>
        </p:nvSpPr>
        <p:spPr/>
        <p:txBody>
          <a:bodyPr/>
          <a:lstStyle/>
          <a:p>
            <a:r>
              <a:rPr lang="en-US" dirty="0"/>
              <a:t>Dataset manipulations </a:t>
            </a:r>
          </a:p>
        </p:txBody>
      </p:sp>
      <p:sp>
        <p:nvSpPr>
          <p:cNvPr id="3" name="Content Placeholder 2">
            <a:extLst>
              <a:ext uri="{FF2B5EF4-FFF2-40B4-BE49-F238E27FC236}">
                <a16:creationId xmlns:a16="http://schemas.microsoft.com/office/drawing/2014/main" id="{B0B8F78C-7B6F-404F-8B02-549892D7D88A}"/>
              </a:ext>
            </a:extLst>
          </p:cNvPr>
          <p:cNvSpPr>
            <a:spLocks noGrp="1"/>
          </p:cNvSpPr>
          <p:nvPr>
            <p:ph idx="1"/>
          </p:nvPr>
        </p:nvSpPr>
        <p:spPr>
          <a:xfrm>
            <a:off x="742959" y="1838325"/>
            <a:ext cx="5972164" cy="4943475"/>
          </a:xfrm>
        </p:spPr>
        <p:txBody>
          <a:bodyPr>
            <a:normAutofit fontScale="92500" lnSpcReduction="10000"/>
          </a:bodyPr>
          <a:lstStyle/>
          <a:p>
            <a:r>
              <a:rPr lang="en-US" dirty="0"/>
              <a:t>Began with 9 spreadsheets that were condensed to 3. Modifications follows methodology of 2015 data edits.</a:t>
            </a:r>
          </a:p>
          <a:p>
            <a:pPr lvl="1"/>
            <a:r>
              <a:rPr lang="en-US" dirty="0"/>
              <a:t>For all three years, information for the 3 sites were combined in order of location.</a:t>
            </a:r>
          </a:p>
          <a:p>
            <a:pPr lvl="2"/>
            <a:r>
              <a:rPr lang="en-US" dirty="0"/>
              <a:t>Grant -&gt; SWIC -&gt; Planetarium</a:t>
            </a:r>
          </a:p>
          <a:p>
            <a:pPr lvl="1"/>
            <a:r>
              <a:rPr lang="en-US" dirty="0"/>
              <a:t>School name and title were removed for better use with R and other languages</a:t>
            </a:r>
          </a:p>
          <a:p>
            <a:pPr lvl="1"/>
            <a:r>
              <a:rPr lang="en-US" dirty="0"/>
              <a:t>Column names were shortened for easier use in R and other languages</a:t>
            </a:r>
          </a:p>
          <a:p>
            <a:pPr lvl="1"/>
            <a:r>
              <a:rPr lang="en-US" dirty="0"/>
              <a:t>Additional columns were created separate date/time variables if needed</a:t>
            </a:r>
          </a:p>
          <a:p>
            <a:pPr lvl="1"/>
            <a:r>
              <a:rPr lang="en-US" dirty="0"/>
              <a:t>Data is renamed for easier access &amp; better representation of data represented</a:t>
            </a:r>
          </a:p>
          <a:p>
            <a:pPr lvl="1"/>
            <a:r>
              <a:rPr lang="en-US" dirty="0"/>
              <a:t>Files are converted to CSVs for accessible use in programming languages</a:t>
            </a:r>
          </a:p>
        </p:txBody>
      </p:sp>
      <p:pic>
        <p:nvPicPr>
          <p:cNvPr id="4" name="Picture 3">
            <a:extLst>
              <a:ext uri="{FF2B5EF4-FFF2-40B4-BE49-F238E27FC236}">
                <a16:creationId xmlns:a16="http://schemas.microsoft.com/office/drawing/2014/main" id="{F18CA733-C98B-4860-9EE4-9E9967AA0653}"/>
              </a:ext>
            </a:extLst>
          </p:cNvPr>
          <p:cNvPicPr>
            <a:picLocks noChangeAspect="1"/>
          </p:cNvPicPr>
          <p:nvPr/>
        </p:nvPicPr>
        <p:blipFill rotWithShape="1">
          <a:blip r:embed="rId2"/>
          <a:srcRect t="25901" b="6279"/>
          <a:stretch/>
        </p:blipFill>
        <p:spPr>
          <a:xfrm>
            <a:off x="6923824" y="4276725"/>
            <a:ext cx="5268176" cy="2581275"/>
          </a:xfrm>
          <a:prstGeom prst="rect">
            <a:avLst/>
          </a:prstGeom>
        </p:spPr>
      </p:pic>
      <p:pic>
        <p:nvPicPr>
          <p:cNvPr id="5" name="Picture 4">
            <a:extLst>
              <a:ext uri="{FF2B5EF4-FFF2-40B4-BE49-F238E27FC236}">
                <a16:creationId xmlns:a16="http://schemas.microsoft.com/office/drawing/2014/main" id="{5787C44B-2AB6-4131-B716-99BB4ADACB0E}"/>
              </a:ext>
            </a:extLst>
          </p:cNvPr>
          <p:cNvPicPr>
            <a:picLocks noChangeAspect="1"/>
          </p:cNvPicPr>
          <p:nvPr/>
        </p:nvPicPr>
        <p:blipFill rotWithShape="1">
          <a:blip r:embed="rId3"/>
          <a:srcRect t="16297" r="36172" b="8195"/>
          <a:stretch/>
        </p:blipFill>
        <p:spPr>
          <a:xfrm>
            <a:off x="6910237" y="47625"/>
            <a:ext cx="5082590" cy="3382172"/>
          </a:xfrm>
          <a:prstGeom prst="rect">
            <a:avLst/>
          </a:prstGeom>
        </p:spPr>
      </p:pic>
      <p:cxnSp>
        <p:nvCxnSpPr>
          <p:cNvPr id="7" name="Straight Arrow Connector 6">
            <a:extLst>
              <a:ext uri="{FF2B5EF4-FFF2-40B4-BE49-F238E27FC236}">
                <a16:creationId xmlns:a16="http://schemas.microsoft.com/office/drawing/2014/main" id="{1115E45D-883E-410E-BA78-AB268CDE727A}"/>
              </a:ext>
            </a:extLst>
          </p:cNvPr>
          <p:cNvCxnSpPr/>
          <p:nvPr/>
        </p:nvCxnSpPr>
        <p:spPr>
          <a:xfrm>
            <a:off x="9557912" y="3571875"/>
            <a:ext cx="0" cy="59055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6670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2E3B-DF55-4E96-9339-C5F69C4577B0}"/>
              </a:ext>
            </a:extLst>
          </p:cNvPr>
          <p:cNvSpPr>
            <a:spLocks noGrp="1"/>
          </p:cNvSpPr>
          <p:nvPr>
            <p:ph type="title"/>
          </p:nvPr>
        </p:nvSpPr>
        <p:spPr/>
        <p:txBody>
          <a:bodyPr/>
          <a:lstStyle/>
          <a:p>
            <a:r>
              <a:rPr lang="en-US" dirty="0"/>
              <a:t>Usage of R</a:t>
            </a:r>
          </a:p>
        </p:txBody>
      </p:sp>
      <p:sp>
        <p:nvSpPr>
          <p:cNvPr id="3" name="Content Placeholder 2">
            <a:extLst>
              <a:ext uri="{FF2B5EF4-FFF2-40B4-BE49-F238E27FC236}">
                <a16:creationId xmlns:a16="http://schemas.microsoft.com/office/drawing/2014/main" id="{67B312FF-FE8E-41DC-AFD2-B97F0FD4DF5F}"/>
              </a:ext>
            </a:extLst>
          </p:cNvPr>
          <p:cNvSpPr>
            <a:spLocks noGrp="1"/>
          </p:cNvSpPr>
          <p:nvPr>
            <p:ph idx="1"/>
          </p:nvPr>
        </p:nvSpPr>
        <p:spPr>
          <a:xfrm>
            <a:off x="1371600" y="3248024"/>
            <a:ext cx="9601200" cy="2619375"/>
          </a:xfrm>
        </p:spPr>
        <p:txBody>
          <a:bodyPr>
            <a:normAutofit/>
          </a:bodyPr>
          <a:lstStyle/>
          <a:p>
            <a:pPr marL="0" indent="0">
              <a:buNone/>
            </a:pPr>
            <a:r>
              <a:rPr lang="en-US" sz="3200" dirty="0"/>
              <a:t>Performed a prescreening summary statistics  for each year but most analysis was performed on the 2014 data</a:t>
            </a:r>
          </a:p>
        </p:txBody>
      </p:sp>
    </p:spTree>
    <p:extLst>
      <p:ext uri="{BB962C8B-B14F-4D97-AF65-F5344CB8AC3E}">
        <p14:creationId xmlns:p14="http://schemas.microsoft.com/office/powerpoint/2010/main" val="316696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0228-9FE5-469C-8466-72F820924A5A}"/>
              </a:ext>
            </a:extLst>
          </p:cNvPr>
          <p:cNvSpPr>
            <a:spLocks noGrp="1"/>
          </p:cNvSpPr>
          <p:nvPr>
            <p:ph type="title"/>
          </p:nvPr>
        </p:nvSpPr>
        <p:spPr/>
        <p:txBody>
          <a:bodyPr/>
          <a:lstStyle/>
          <a:p>
            <a:r>
              <a:rPr lang="en-US" dirty="0"/>
              <a:t>Prescreening</a:t>
            </a:r>
          </a:p>
        </p:txBody>
      </p:sp>
      <p:sp>
        <p:nvSpPr>
          <p:cNvPr id="3" name="Content Placeholder 2">
            <a:extLst>
              <a:ext uri="{FF2B5EF4-FFF2-40B4-BE49-F238E27FC236}">
                <a16:creationId xmlns:a16="http://schemas.microsoft.com/office/drawing/2014/main" id="{DD380CA2-D8B9-4790-8CD9-06DDE78A1C89}"/>
              </a:ext>
            </a:extLst>
          </p:cNvPr>
          <p:cNvSpPr>
            <a:spLocks noGrp="1"/>
          </p:cNvSpPr>
          <p:nvPr>
            <p:ph idx="1"/>
          </p:nvPr>
        </p:nvSpPr>
        <p:spPr>
          <a:xfrm>
            <a:off x="952500" y="1704975"/>
            <a:ext cx="6029325" cy="4933950"/>
          </a:xfrm>
        </p:spPr>
        <p:txBody>
          <a:bodyPr/>
          <a:lstStyle/>
          <a:p>
            <a:r>
              <a:rPr lang="en-US" dirty="0"/>
              <a:t>Data for each year were imported into R and ran with  summary() for a quick analysis of what information is inside dataset.</a:t>
            </a:r>
          </a:p>
          <a:p>
            <a:pPr lvl="1"/>
            <a:r>
              <a:rPr lang="en-US" dirty="0"/>
              <a:t>Certain variables were taken into account for extreme/impossible values within the set.</a:t>
            </a:r>
          </a:p>
          <a:p>
            <a:pPr lvl="2"/>
            <a:r>
              <a:rPr lang="en-US" dirty="0"/>
              <a:t>Temperatures beyond 1,000 degrees</a:t>
            </a:r>
          </a:p>
          <a:p>
            <a:pPr lvl="2"/>
            <a:r>
              <a:rPr lang="en-US" dirty="0"/>
              <a:t>Ozone reading under 0 in the 10,000s</a:t>
            </a:r>
          </a:p>
          <a:p>
            <a:pPr lvl="2"/>
            <a:r>
              <a:rPr lang="en-US" dirty="0"/>
              <a:t> Relative humidity beyond 100%</a:t>
            </a:r>
          </a:p>
          <a:p>
            <a:pPr lvl="2"/>
            <a:r>
              <a:rPr lang="en-US" dirty="0"/>
              <a:t>Windspeeds beyond those of a devasting (F4) tornado on initial/ending readings</a:t>
            </a:r>
          </a:p>
        </p:txBody>
      </p:sp>
      <p:pic>
        <p:nvPicPr>
          <p:cNvPr id="4" name="Picture 3">
            <a:extLst>
              <a:ext uri="{FF2B5EF4-FFF2-40B4-BE49-F238E27FC236}">
                <a16:creationId xmlns:a16="http://schemas.microsoft.com/office/drawing/2014/main" id="{39D35F37-55B8-4601-84AE-CE168AC9031E}"/>
              </a:ext>
            </a:extLst>
          </p:cNvPr>
          <p:cNvPicPr>
            <a:picLocks noChangeAspect="1"/>
          </p:cNvPicPr>
          <p:nvPr/>
        </p:nvPicPr>
        <p:blipFill rotWithShape="1">
          <a:blip r:embed="rId2"/>
          <a:srcRect l="33047" t="22222" r="33583" b="9028"/>
          <a:stretch/>
        </p:blipFill>
        <p:spPr>
          <a:xfrm>
            <a:off x="7448548" y="1162050"/>
            <a:ext cx="4325305" cy="5272087"/>
          </a:xfrm>
          <a:prstGeom prst="rect">
            <a:avLst/>
          </a:prstGeom>
        </p:spPr>
      </p:pic>
    </p:spTree>
    <p:extLst>
      <p:ext uri="{BB962C8B-B14F-4D97-AF65-F5344CB8AC3E}">
        <p14:creationId xmlns:p14="http://schemas.microsoft.com/office/powerpoint/2010/main" val="900684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C16E-DBD2-4029-9135-028E3CC8C9E9}"/>
              </a:ext>
            </a:extLst>
          </p:cNvPr>
          <p:cNvSpPr>
            <a:spLocks noGrp="1"/>
          </p:cNvSpPr>
          <p:nvPr>
            <p:ph type="title"/>
          </p:nvPr>
        </p:nvSpPr>
        <p:spPr/>
        <p:txBody>
          <a:bodyPr/>
          <a:lstStyle/>
          <a:p>
            <a:r>
              <a:rPr lang="en-US" dirty="0"/>
              <a:t>Data initialization</a:t>
            </a:r>
          </a:p>
        </p:txBody>
      </p:sp>
      <p:sp>
        <p:nvSpPr>
          <p:cNvPr id="3" name="Content Placeholder 2">
            <a:extLst>
              <a:ext uri="{FF2B5EF4-FFF2-40B4-BE49-F238E27FC236}">
                <a16:creationId xmlns:a16="http://schemas.microsoft.com/office/drawing/2014/main" id="{34DAA681-5150-4F94-BFF3-9234F0133169}"/>
              </a:ext>
            </a:extLst>
          </p:cNvPr>
          <p:cNvSpPr>
            <a:spLocks noGrp="1"/>
          </p:cNvSpPr>
          <p:nvPr>
            <p:ph idx="1"/>
          </p:nvPr>
        </p:nvSpPr>
        <p:spPr>
          <a:xfrm>
            <a:off x="3539404" y="2993923"/>
            <a:ext cx="6019800" cy="3581400"/>
          </a:xfrm>
        </p:spPr>
        <p:txBody>
          <a:bodyPr>
            <a:normAutofit lnSpcReduction="10000"/>
          </a:bodyPr>
          <a:lstStyle/>
          <a:p>
            <a:r>
              <a:rPr lang="en-US" dirty="0"/>
              <a:t>Data is original read into a single variable (data14 in this instance)</a:t>
            </a:r>
          </a:p>
          <a:p>
            <a:r>
              <a:rPr lang="en-US" dirty="0"/>
              <a:t>The data is then </a:t>
            </a:r>
            <a:r>
              <a:rPr lang="en-US" dirty="0" err="1"/>
              <a:t>subsetted</a:t>
            </a:r>
            <a:r>
              <a:rPr lang="en-US" dirty="0"/>
              <a:t> into a separate variable of “valid” entries:</a:t>
            </a:r>
          </a:p>
          <a:p>
            <a:pPr lvl="1"/>
            <a:r>
              <a:rPr lang="en-US" dirty="0"/>
              <a:t>Humidity must be at most 100</a:t>
            </a:r>
          </a:p>
          <a:p>
            <a:pPr lvl="1"/>
            <a:r>
              <a:rPr lang="en-US" dirty="0"/>
              <a:t>Ozone must be less than 1,000 but more than 0 (non-negative)</a:t>
            </a:r>
          </a:p>
          <a:p>
            <a:pPr lvl="1"/>
            <a:r>
              <a:rPr lang="en-US" dirty="0"/>
              <a:t>Windspeeds are less than 100 mph</a:t>
            </a:r>
          </a:p>
          <a:p>
            <a:r>
              <a:rPr lang="en-US" dirty="0"/>
              <a:t>A new attribute is added to the data to create a readable variation of the instrument reading dates for R to use (</a:t>
            </a:r>
            <a:r>
              <a:rPr lang="en-US" dirty="0" err="1"/>
              <a:t>Rdates</a:t>
            </a:r>
            <a:r>
              <a:rPr lang="en-US" dirty="0"/>
              <a:t>) </a:t>
            </a:r>
          </a:p>
        </p:txBody>
      </p:sp>
      <p:pic>
        <p:nvPicPr>
          <p:cNvPr id="4" name="Picture 3">
            <a:extLst>
              <a:ext uri="{FF2B5EF4-FFF2-40B4-BE49-F238E27FC236}">
                <a16:creationId xmlns:a16="http://schemas.microsoft.com/office/drawing/2014/main" id="{F777E2B1-E752-46A6-9537-DC5801BB4B4D}"/>
              </a:ext>
            </a:extLst>
          </p:cNvPr>
          <p:cNvPicPr>
            <a:picLocks noChangeAspect="1"/>
          </p:cNvPicPr>
          <p:nvPr/>
        </p:nvPicPr>
        <p:blipFill rotWithShape="1">
          <a:blip r:embed="rId2"/>
          <a:srcRect t="16944" r="33417" b="73750"/>
          <a:stretch/>
        </p:blipFill>
        <p:spPr>
          <a:xfrm>
            <a:off x="1371600" y="1683314"/>
            <a:ext cx="10355409" cy="814080"/>
          </a:xfrm>
          <a:prstGeom prst="rect">
            <a:avLst/>
          </a:prstGeom>
        </p:spPr>
      </p:pic>
    </p:spTree>
    <p:extLst>
      <p:ext uri="{BB962C8B-B14F-4D97-AF65-F5344CB8AC3E}">
        <p14:creationId xmlns:p14="http://schemas.microsoft.com/office/powerpoint/2010/main" val="3568252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DCE0-4D5B-4088-BC57-62548BCBAF8B}"/>
              </a:ext>
            </a:extLst>
          </p:cNvPr>
          <p:cNvSpPr>
            <a:spLocks noGrp="1"/>
          </p:cNvSpPr>
          <p:nvPr>
            <p:ph type="title"/>
          </p:nvPr>
        </p:nvSpPr>
        <p:spPr/>
        <p:txBody>
          <a:bodyPr/>
          <a:lstStyle/>
          <a:p>
            <a:r>
              <a:rPr lang="en-US" dirty="0"/>
              <a:t>Initial subgrouping</a:t>
            </a:r>
          </a:p>
        </p:txBody>
      </p:sp>
      <p:sp>
        <p:nvSpPr>
          <p:cNvPr id="3" name="Content Placeholder 2">
            <a:extLst>
              <a:ext uri="{FF2B5EF4-FFF2-40B4-BE49-F238E27FC236}">
                <a16:creationId xmlns:a16="http://schemas.microsoft.com/office/drawing/2014/main" id="{468674F2-1CE3-4647-ADED-26C67C5B6DCC}"/>
              </a:ext>
            </a:extLst>
          </p:cNvPr>
          <p:cNvSpPr>
            <a:spLocks noGrp="1"/>
          </p:cNvSpPr>
          <p:nvPr>
            <p:ph idx="1"/>
          </p:nvPr>
        </p:nvSpPr>
        <p:spPr>
          <a:xfrm>
            <a:off x="800100" y="1638299"/>
            <a:ext cx="6238875" cy="5133975"/>
          </a:xfrm>
        </p:spPr>
        <p:txBody>
          <a:bodyPr>
            <a:normAutofit lnSpcReduction="10000"/>
          </a:bodyPr>
          <a:lstStyle/>
          <a:p>
            <a:r>
              <a:rPr lang="en-US" dirty="0"/>
              <a:t>The created variable for as our “testing data” is further sub-grouped by location, with each location named as their destination from the recorded latitude for each entry</a:t>
            </a:r>
          </a:p>
          <a:p>
            <a:r>
              <a:rPr lang="en-US" dirty="0"/>
              <a:t>For later comparative analysis and lack of consistency between recording times, the subsets are condensed to hourly averages of the each variable.</a:t>
            </a:r>
          </a:p>
          <a:p>
            <a:pPr lvl="1"/>
            <a:r>
              <a:rPr lang="en-US" dirty="0"/>
              <a:t>This resulted in a Group.1 variable being created for the aggregated times as a date-type variable</a:t>
            </a:r>
          </a:p>
          <a:p>
            <a:pPr lvl="1"/>
            <a:r>
              <a:rPr lang="en-US" dirty="0"/>
              <a:t>This also, unfortunately, resulted to the loss of all the other date/time variables.</a:t>
            </a:r>
          </a:p>
          <a:p>
            <a:r>
              <a:rPr lang="en-US" dirty="0"/>
              <a:t>Later attempts towards making graphics with the date variable resulted in complicacies so the dates were again converted to a </a:t>
            </a:r>
            <a:r>
              <a:rPr lang="en-US" dirty="0" err="1"/>
              <a:t>POSIXct</a:t>
            </a:r>
            <a:r>
              <a:rPr lang="en-US" dirty="0"/>
              <a:t> type in a separate dataset attribute (</a:t>
            </a:r>
            <a:r>
              <a:rPr lang="en-US" dirty="0" err="1"/>
              <a:t>Rdate</a:t>
            </a:r>
            <a:r>
              <a:rPr lang="en-US" dirty="0"/>
              <a:t> again)</a:t>
            </a:r>
          </a:p>
        </p:txBody>
      </p:sp>
      <p:pic>
        <p:nvPicPr>
          <p:cNvPr id="4" name="Picture 3">
            <a:extLst>
              <a:ext uri="{FF2B5EF4-FFF2-40B4-BE49-F238E27FC236}">
                <a16:creationId xmlns:a16="http://schemas.microsoft.com/office/drawing/2014/main" id="{A766FFF3-0F45-4F03-B1CD-9F92765023B9}"/>
              </a:ext>
            </a:extLst>
          </p:cNvPr>
          <p:cNvPicPr>
            <a:picLocks noChangeAspect="1"/>
          </p:cNvPicPr>
          <p:nvPr/>
        </p:nvPicPr>
        <p:blipFill rotWithShape="1">
          <a:blip r:embed="rId2"/>
          <a:srcRect l="2969" t="27704" r="44999" b="43889"/>
          <a:stretch/>
        </p:blipFill>
        <p:spPr>
          <a:xfrm>
            <a:off x="7277420" y="2847973"/>
            <a:ext cx="4838380" cy="1485901"/>
          </a:xfrm>
          <a:prstGeom prst="rect">
            <a:avLst/>
          </a:prstGeom>
        </p:spPr>
      </p:pic>
    </p:spTree>
    <p:extLst>
      <p:ext uri="{BB962C8B-B14F-4D97-AF65-F5344CB8AC3E}">
        <p14:creationId xmlns:p14="http://schemas.microsoft.com/office/powerpoint/2010/main" val="3988876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636B7-D2CE-4C49-8CE0-6CCABC6E3EF4}"/>
              </a:ext>
            </a:extLst>
          </p:cNvPr>
          <p:cNvSpPr>
            <a:spLocks noGrp="1"/>
          </p:cNvSpPr>
          <p:nvPr>
            <p:ph type="title"/>
          </p:nvPr>
        </p:nvSpPr>
        <p:spPr/>
        <p:txBody>
          <a:bodyPr/>
          <a:lstStyle/>
          <a:p>
            <a:r>
              <a:rPr lang="en-US" dirty="0"/>
              <a:t>First Plots</a:t>
            </a:r>
          </a:p>
        </p:txBody>
      </p:sp>
      <p:sp>
        <p:nvSpPr>
          <p:cNvPr id="3" name="Content Placeholder 2">
            <a:extLst>
              <a:ext uri="{FF2B5EF4-FFF2-40B4-BE49-F238E27FC236}">
                <a16:creationId xmlns:a16="http://schemas.microsoft.com/office/drawing/2014/main" id="{55757F08-6F6B-48FD-9464-633F970AF60E}"/>
              </a:ext>
            </a:extLst>
          </p:cNvPr>
          <p:cNvSpPr>
            <a:spLocks noGrp="1"/>
          </p:cNvSpPr>
          <p:nvPr>
            <p:ph idx="1"/>
          </p:nvPr>
        </p:nvSpPr>
        <p:spPr>
          <a:xfrm>
            <a:off x="781049" y="1523999"/>
            <a:ext cx="5438775" cy="5257801"/>
          </a:xfrm>
        </p:spPr>
        <p:txBody>
          <a:bodyPr>
            <a:normAutofit fontScale="92500"/>
          </a:bodyPr>
          <a:lstStyle/>
          <a:p>
            <a:r>
              <a:rPr lang="en-US" dirty="0"/>
              <a:t>Various variables are plotted over the course of time in the growth period .</a:t>
            </a:r>
          </a:p>
          <a:p>
            <a:pPr lvl="1"/>
            <a:r>
              <a:rPr lang="en-US" dirty="0"/>
              <a:t>Variables are: Ozone, Temperature, Pressure, Relative Humidity, Wind speed and direction.</a:t>
            </a:r>
          </a:p>
          <a:p>
            <a:pPr lvl="2"/>
            <a:r>
              <a:rPr lang="en-US" dirty="0"/>
              <a:t>Rainfall was also taken into account but removed for quality of graphics</a:t>
            </a:r>
          </a:p>
          <a:p>
            <a:r>
              <a:rPr lang="en-US" dirty="0"/>
              <a:t>First, starting and ending dates are parameterized to set distinct dates of interest. Subgroups of each location were then created to find the entries within the selected dates.</a:t>
            </a:r>
          </a:p>
          <a:p>
            <a:r>
              <a:rPr lang="en-US" dirty="0"/>
              <a:t>Graphs are then plotted using the sub-grouped data by variables and are assigned by color</a:t>
            </a:r>
          </a:p>
          <a:p>
            <a:pPr lvl="1"/>
            <a:r>
              <a:rPr lang="en-US" dirty="0"/>
              <a:t>Grant = Green</a:t>
            </a:r>
          </a:p>
          <a:p>
            <a:pPr lvl="1"/>
            <a:r>
              <a:rPr lang="en-US" dirty="0"/>
              <a:t>SWIC = Red</a:t>
            </a:r>
          </a:p>
          <a:p>
            <a:pPr lvl="1"/>
            <a:r>
              <a:rPr lang="en-US" dirty="0"/>
              <a:t>Planetarium = Blue</a:t>
            </a:r>
          </a:p>
          <a:p>
            <a:endParaRPr lang="en-US" dirty="0"/>
          </a:p>
        </p:txBody>
      </p:sp>
      <p:pic>
        <p:nvPicPr>
          <p:cNvPr id="4" name="Picture 3">
            <a:extLst>
              <a:ext uri="{FF2B5EF4-FFF2-40B4-BE49-F238E27FC236}">
                <a16:creationId xmlns:a16="http://schemas.microsoft.com/office/drawing/2014/main" id="{ABE57684-D6B3-4758-B435-A7E9518ED218}"/>
              </a:ext>
            </a:extLst>
          </p:cNvPr>
          <p:cNvPicPr>
            <a:picLocks noChangeAspect="1"/>
          </p:cNvPicPr>
          <p:nvPr/>
        </p:nvPicPr>
        <p:blipFill rotWithShape="1">
          <a:blip r:embed="rId2"/>
          <a:srcRect l="1875" t="19861" r="24583" b="37361"/>
          <a:stretch/>
        </p:blipFill>
        <p:spPr>
          <a:xfrm>
            <a:off x="6334125" y="2286000"/>
            <a:ext cx="5572125" cy="2194670"/>
          </a:xfrm>
          <a:prstGeom prst="rect">
            <a:avLst/>
          </a:prstGeom>
        </p:spPr>
      </p:pic>
    </p:spTree>
    <p:extLst>
      <p:ext uri="{BB962C8B-B14F-4D97-AF65-F5344CB8AC3E}">
        <p14:creationId xmlns:p14="http://schemas.microsoft.com/office/powerpoint/2010/main" val="322910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D4F5C-8E56-4C78-94EA-D78E612B1D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7B4800-425C-4D36-A992-BE7504507A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42E5A3-2CBD-4488-ACBE-0D63D5527A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0696538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239</TotalTime>
  <Words>1275</Words>
  <Application>Microsoft Office PowerPoint</Application>
  <PresentationFormat>Widescreen</PresentationFormat>
  <Paragraphs>73</Paragraphs>
  <Slides>26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26</vt:i4>
      </vt:variant>
    </vt:vector>
  </HeadingPairs>
  <TitlesOfParts>
    <vt:vector size="28" baseType="lpstr">
      <vt:lpstr>Franklin Gothic Book</vt:lpstr>
      <vt:lpstr>Crop</vt:lpstr>
      <vt:lpstr>Research actions and thoughts</vt:lpstr>
      <vt:lpstr>Deciding on years &amp; periods</vt:lpstr>
      <vt:lpstr>Dataset manipulations </vt:lpstr>
      <vt:lpstr>Usage of R</vt:lpstr>
      <vt:lpstr>Prescreening</vt:lpstr>
      <vt:lpstr>Data initialization</vt:lpstr>
      <vt:lpstr>Initial subgrouping</vt:lpstr>
      <vt:lpstr>First Plots</vt:lpstr>
      <vt:lpstr>PowerPoint Presentation</vt:lpstr>
      <vt:lpstr>PowerPoint Presentation</vt:lpstr>
      <vt:lpstr>PowerPoint Presentation</vt:lpstr>
      <vt:lpstr>Missing data projections: initialization</vt:lpstr>
      <vt:lpstr>Paired graphics</vt:lpstr>
      <vt:lpstr>PowerPoint Presentation</vt:lpstr>
      <vt:lpstr>PowerPoint Presentation</vt:lpstr>
      <vt:lpstr>Selecting a reference: Time Averages</vt:lpstr>
      <vt:lpstr>Reference Graph</vt:lpstr>
      <vt:lpstr>PowerPoint Presentation</vt:lpstr>
      <vt:lpstr>PowerPoint Presentation</vt:lpstr>
      <vt:lpstr>Recoding the differentials</vt:lpstr>
      <vt:lpstr>Data projections</vt:lpstr>
      <vt:lpstr>Cont.</vt:lpstr>
      <vt:lpstr>Projection Graphs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actions and thoughts</dc:title>
  <dc:creator>Austin Dixon</dc:creator>
  <cp:lastModifiedBy>Austin Dixon</cp:lastModifiedBy>
  <cp:revision>28</cp:revision>
  <dcterms:created xsi:type="dcterms:W3CDTF">2019-06-21T20:51:03Z</dcterms:created>
  <dcterms:modified xsi:type="dcterms:W3CDTF">2019-06-24T18:41:14Z</dcterms:modified>
</cp:coreProperties>
</file>